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4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7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3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0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9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5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2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4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9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8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9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Sides Game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93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Largest Discretionary Spending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5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2016 </a:t>
            </a:r>
            <a:r>
              <a:rPr lang="en-US" altLang="en-US" dirty="0"/>
              <a:t>Deficit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5.9 billion</a:t>
            </a:r>
          </a:p>
          <a:p>
            <a:r>
              <a:rPr lang="en-US" altLang="en-US" dirty="0" smtClean="0"/>
              <a:t>59</a:t>
            </a:r>
            <a:r>
              <a:rPr lang="en-US" altLang="en-US" dirty="0" smtClean="0"/>
              <a:t> billion</a:t>
            </a:r>
          </a:p>
          <a:p>
            <a:r>
              <a:rPr lang="en-US" altLang="en-US" dirty="0" smtClean="0"/>
              <a:t>590 billion</a:t>
            </a:r>
          </a:p>
          <a:p>
            <a:r>
              <a:rPr lang="en-US" altLang="en-US" dirty="0" smtClean="0"/>
              <a:t>5.9 trillion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68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2016 </a:t>
            </a:r>
            <a:r>
              <a:rPr lang="en-US" altLang="en-US" dirty="0"/>
              <a:t>Revenue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1.4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/>
              <a:t>2.7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/>
              <a:t>3.3 </a:t>
            </a:r>
            <a:r>
              <a:rPr lang="en-US" altLang="en-US" dirty="0"/>
              <a:t>trillion</a:t>
            </a:r>
          </a:p>
          <a:p>
            <a:r>
              <a:rPr lang="en-US" altLang="en-US" dirty="0"/>
              <a:t>6.2 trillion</a:t>
            </a:r>
          </a:p>
        </p:txBody>
      </p:sp>
    </p:spTree>
    <p:extLst>
      <p:ext uri="{BB962C8B-B14F-4D97-AF65-F5344CB8AC3E}">
        <p14:creationId xmlns:p14="http://schemas.microsoft.com/office/powerpoint/2010/main" val="24191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2016 </a:t>
            </a:r>
            <a:r>
              <a:rPr lang="en-US" altLang="en-US" dirty="0"/>
              <a:t>Expenditure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1.4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/>
              <a:t>2.7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/>
              <a:t>3.9 </a:t>
            </a:r>
            <a:r>
              <a:rPr lang="en-US" altLang="en-US" dirty="0"/>
              <a:t>trillion</a:t>
            </a:r>
          </a:p>
          <a:p>
            <a:r>
              <a:rPr lang="en-US" altLang="en-US" dirty="0"/>
              <a:t>6.2 trillion</a:t>
            </a:r>
          </a:p>
        </p:txBody>
      </p:sp>
    </p:spTree>
    <p:extLst>
      <p:ext uri="{BB962C8B-B14F-4D97-AF65-F5344CB8AC3E}">
        <p14:creationId xmlns:p14="http://schemas.microsoft.com/office/powerpoint/2010/main" val="31063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Aggregate Means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7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Largest Source of Revenue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47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Supply-side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2884" name="Picture 4" descr="adam-smit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2825750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85" name="Picture 5" descr="Keynes-Ti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2768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86" name="Picture 6" descr="ronald-reagan-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1447800"/>
            <a:ext cx="3552825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4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Excise Tax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9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Payroll Tax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47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Adam Smith Book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52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/>
          <a:lstStyle/>
          <a:p>
            <a:r>
              <a:rPr lang="en-US" altLang="en-US" sz="4000"/>
              <a:t>Revenue EXCEEDS EXPENDITURE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9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Demand-side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1860" name="Picture 4" descr="adam-smit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2825750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61" name="Picture 5" descr="Keynes-Ti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2768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62" name="Picture 6" descr="ronald-reagan-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1447800"/>
            <a:ext cx="3552825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3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 stands for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6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Output Measurement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2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Laissez-Faire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90116" name="Picture 4" descr="adam-smit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2825750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7" name="Picture 5" descr="Keynes-Ti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2768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8" name="Picture 6" descr="ronald-reagan-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1447800"/>
            <a:ext cx="3552825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06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Keynes supported _____-side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95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Reagan supported _____-side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39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Invisible Hand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3908" name="Picture 4" descr="adam-smit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2825750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09" name="Picture 5" descr="Keynes-Ti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2768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10" name="Picture 6" descr="ronald-reagan-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1447800"/>
            <a:ext cx="3552825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6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6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Anything generally accepted as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prices increase and the value of each dollar decreases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0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Current Debt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16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/>
              <a:t>17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/>
              <a:t>18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/>
              <a:t>19 </a:t>
            </a:r>
            <a:r>
              <a:rPr lang="en-US" altLang="en-US" dirty="0"/>
              <a:t>trillion</a:t>
            </a:r>
          </a:p>
        </p:txBody>
      </p:sp>
    </p:spTree>
    <p:extLst>
      <p:ext uri="{BB962C8B-B14F-4D97-AF65-F5344CB8AC3E}">
        <p14:creationId xmlns:p14="http://schemas.microsoft.com/office/powerpoint/2010/main" val="20126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Fed chairman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of Fed Reserve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 Rate the Fed charges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7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Buying and Selling of Bonds by the Fed is called…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During an inflationary period the Fed will _______ the money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Fed attempts to maximize employment while limiting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or Monetary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Controlled by politicians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or Monetary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</a:t>
            </a:r>
            <a:r>
              <a:rPr lang="en-US" dirty="0" err="1" smtClean="0"/>
              <a:t>expediture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7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or Monetary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Bond Buying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Sum of All Deficits and Surpluses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7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or Monetary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or Monetary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or Monetary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 and the President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7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a recession the Fed 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 the reserve requirement</a:t>
            </a:r>
          </a:p>
          <a:p>
            <a:r>
              <a:rPr lang="en-US" dirty="0" smtClean="0"/>
              <a:t>_____ the discount rate</a:t>
            </a:r>
          </a:p>
          <a:p>
            <a:r>
              <a:rPr lang="en-US" dirty="0" smtClean="0"/>
              <a:t>_____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0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Supply-side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Funny nickname</a:t>
            </a:r>
          </a:p>
        </p:txBody>
      </p:sp>
    </p:spTree>
    <p:extLst>
      <p:ext uri="{BB962C8B-B14F-4D97-AF65-F5344CB8AC3E}">
        <p14:creationId xmlns:p14="http://schemas.microsoft.com/office/powerpoint/2010/main" val="32832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Spending that Requires Annual Congressional Approval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6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Revenue EQUALS Expenditure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1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Largest Mandatory Spending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1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Expenditure EXCEEDS Revenue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8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On-screen Show (4:3)</PresentationFormat>
  <Paragraphs>68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Sides Game</vt:lpstr>
      <vt:lpstr>Revenue EXCEEDS EXPENDITURE</vt:lpstr>
      <vt:lpstr>Current Debt</vt:lpstr>
      <vt:lpstr>Sum of All Deficits and Surpluses </vt:lpstr>
      <vt:lpstr>Supply-side</vt:lpstr>
      <vt:lpstr>Spending that Requires Annual Congressional Approval</vt:lpstr>
      <vt:lpstr>Revenue EQUALS Expenditure</vt:lpstr>
      <vt:lpstr>Largest Mandatory Spending</vt:lpstr>
      <vt:lpstr>Expenditure EXCEEDS Revenue</vt:lpstr>
      <vt:lpstr>Largest Discretionary Spending</vt:lpstr>
      <vt:lpstr>2016 Deficit</vt:lpstr>
      <vt:lpstr>2016 Revenue</vt:lpstr>
      <vt:lpstr>2016 Expenditure</vt:lpstr>
      <vt:lpstr>Aggregate Means</vt:lpstr>
      <vt:lpstr>Largest Source of Revenue</vt:lpstr>
      <vt:lpstr>Supply-side</vt:lpstr>
      <vt:lpstr>Example of Excise Tax</vt:lpstr>
      <vt:lpstr>Example of Payroll Tax</vt:lpstr>
      <vt:lpstr>Adam Smith Book</vt:lpstr>
      <vt:lpstr>Demand-side</vt:lpstr>
      <vt:lpstr>PL stands for</vt:lpstr>
      <vt:lpstr>Output Measurement</vt:lpstr>
      <vt:lpstr>Laissez-Faire</vt:lpstr>
      <vt:lpstr>Keynes supported _____-side</vt:lpstr>
      <vt:lpstr>Reagan supported _____-side</vt:lpstr>
      <vt:lpstr>Invisible Hand</vt:lpstr>
      <vt:lpstr>Monetary Policy</vt:lpstr>
      <vt:lpstr>Anything generally accepted as payment</vt:lpstr>
      <vt:lpstr>When prices increase and the value of each dollar decreases</vt:lpstr>
      <vt:lpstr>Current Fed chairman</vt:lpstr>
      <vt:lpstr># of Fed Reserve Banks</vt:lpstr>
      <vt:lpstr>PowerPoint Presentation</vt:lpstr>
      <vt:lpstr>Interest Rate the Fed charges banks</vt:lpstr>
      <vt:lpstr>Buying and Selling of Bonds by the Fed is called…</vt:lpstr>
      <vt:lpstr>During an inflationary period the Fed will _______ the money supply</vt:lpstr>
      <vt:lpstr>The Fed attempts to maximize employment while limiting …</vt:lpstr>
      <vt:lpstr>Fiscal or Monetary</vt:lpstr>
      <vt:lpstr>Fiscal or Monetary</vt:lpstr>
      <vt:lpstr>Fiscal or Monetary</vt:lpstr>
      <vt:lpstr>Fiscal or Monetary</vt:lpstr>
      <vt:lpstr>Fiscal or Monetary</vt:lpstr>
      <vt:lpstr>Fiscal or Monetary</vt:lpstr>
      <vt:lpstr>During a recession the Fed should</vt:lpstr>
    </vt:vector>
  </TitlesOfParts>
  <Company>EPSD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Sides Game</dc:title>
  <dc:creator>EPSD</dc:creator>
  <cp:lastModifiedBy>EPSD</cp:lastModifiedBy>
  <cp:revision>1</cp:revision>
  <dcterms:created xsi:type="dcterms:W3CDTF">2017-01-11T19:48:12Z</dcterms:created>
  <dcterms:modified xsi:type="dcterms:W3CDTF">2017-01-11T19:48:33Z</dcterms:modified>
</cp:coreProperties>
</file>