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7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3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2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A33F-CB70-4FBD-8800-94B8206BF2CE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31F2-CA92-4706-A747-F096A19D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Sides Game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9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Discretionary Spending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National defense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2016 </a:t>
            </a:r>
            <a:r>
              <a:rPr lang="en-US" altLang="en-US" dirty="0"/>
              <a:t>Deficit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5.9 billion</a:t>
            </a:r>
          </a:p>
          <a:p>
            <a:r>
              <a:rPr lang="en-US" altLang="en-US" dirty="0" smtClean="0"/>
              <a:t>59</a:t>
            </a:r>
            <a:r>
              <a:rPr lang="en-US" altLang="en-US" dirty="0" smtClean="0"/>
              <a:t> billion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590 billion</a:t>
            </a:r>
          </a:p>
          <a:p>
            <a:r>
              <a:rPr lang="en-US" altLang="en-US" dirty="0" smtClean="0"/>
              <a:t>5.9 trillion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68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2016 </a:t>
            </a:r>
            <a:r>
              <a:rPr lang="en-US" altLang="en-US" dirty="0"/>
              <a:t>Revenue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1.4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2.7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3.3 </a:t>
            </a:r>
            <a:r>
              <a:rPr lang="en-US" altLang="en-US" dirty="0">
                <a:solidFill>
                  <a:srgbClr val="FF0000"/>
                </a:solidFill>
              </a:rPr>
              <a:t>trillion</a:t>
            </a:r>
          </a:p>
          <a:p>
            <a:r>
              <a:rPr lang="en-US" altLang="en-US" dirty="0"/>
              <a:t>6.2 trillion</a:t>
            </a:r>
          </a:p>
        </p:txBody>
      </p:sp>
    </p:spTree>
    <p:extLst>
      <p:ext uri="{BB962C8B-B14F-4D97-AF65-F5344CB8AC3E}">
        <p14:creationId xmlns:p14="http://schemas.microsoft.com/office/powerpoint/2010/main" val="24191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2016 </a:t>
            </a:r>
            <a:r>
              <a:rPr lang="en-US" altLang="en-US" dirty="0"/>
              <a:t>Expenditure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1.4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2.7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3.9 </a:t>
            </a:r>
            <a:r>
              <a:rPr lang="en-US" altLang="en-US" dirty="0">
                <a:solidFill>
                  <a:srgbClr val="FF0000"/>
                </a:solidFill>
              </a:rPr>
              <a:t>trillion</a:t>
            </a:r>
          </a:p>
          <a:p>
            <a:r>
              <a:rPr lang="en-US" altLang="en-US" dirty="0"/>
              <a:t>6.2 trillion</a:t>
            </a:r>
          </a:p>
        </p:txBody>
      </p:sp>
    </p:spTree>
    <p:extLst>
      <p:ext uri="{BB962C8B-B14F-4D97-AF65-F5344CB8AC3E}">
        <p14:creationId xmlns:p14="http://schemas.microsoft.com/office/powerpoint/2010/main" val="31063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Aggregate Means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total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Source of Revenue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Personal income tax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Supply-side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886" name="Picture 6" descr="ronald-reagan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447800"/>
            <a:ext cx="35528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4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Excise Tax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Cigarette and gas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Payroll Tax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Social security and </a:t>
            </a:r>
            <a:r>
              <a:rPr lang="en-US" altLang="en-US" dirty="0" err="1" smtClean="0">
                <a:solidFill>
                  <a:srgbClr val="FF0000"/>
                </a:solidFill>
              </a:rPr>
              <a:t>medicare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Adam Smith Book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Wealth of Nations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/>
          <a:lstStyle/>
          <a:p>
            <a:r>
              <a:rPr lang="en-US" altLang="en-US" sz="4000"/>
              <a:t>Revenue EXCEEDS EXPENDITURE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surplus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Demand-side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1861" name="Picture 5" descr="Keynes-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76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 stands for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Price level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 Measurement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GDP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Laissez-Faire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90116" name="Picture 4" descr="adam-smit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8257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0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Keynes supported </a:t>
            </a:r>
            <a:r>
              <a:rPr lang="en-US" altLang="en-US" dirty="0" smtClean="0">
                <a:solidFill>
                  <a:srgbClr val="FF0000"/>
                </a:solidFill>
              </a:rPr>
              <a:t>demand</a:t>
            </a:r>
            <a:r>
              <a:rPr lang="en-US" altLang="en-US" dirty="0" smtClean="0"/>
              <a:t>-side</a:t>
            </a:r>
            <a:endParaRPr lang="en-US" alt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9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Reagan supported </a:t>
            </a:r>
            <a:r>
              <a:rPr lang="en-US" altLang="en-US" dirty="0" smtClean="0">
                <a:solidFill>
                  <a:srgbClr val="FF0000"/>
                </a:solidFill>
              </a:rPr>
              <a:t>supply</a:t>
            </a:r>
            <a:r>
              <a:rPr lang="en-US" altLang="en-US" dirty="0" smtClean="0"/>
              <a:t>-side</a:t>
            </a: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3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Invisible Hand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3908" name="Picture 4" descr="adam-smit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28257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Anything generally accepted as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money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prices increase and the value of each dollar decreases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Current Debt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16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17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/>
              <a:t>18 </a:t>
            </a:r>
            <a:r>
              <a:rPr lang="en-US" altLang="en-US" dirty="0"/>
              <a:t>trillion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19 </a:t>
            </a:r>
            <a:r>
              <a:rPr lang="en-US" altLang="en-US" dirty="0">
                <a:solidFill>
                  <a:srgbClr val="FF0000"/>
                </a:solidFill>
              </a:rPr>
              <a:t>trillion</a:t>
            </a:r>
          </a:p>
        </p:txBody>
      </p:sp>
    </p:spTree>
    <p:extLst>
      <p:ext uri="{BB962C8B-B14F-4D97-AF65-F5344CB8AC3E}">
        <p14:creationId xmlns:p14="http://schemas.microsoft.com/office/powerpoint/2010/main" val="20126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Fed chairman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JANET</a:t>
            </a:r>
            <a:r>
              <a:rPr lang="en-US" sz="6600" dirty="0" smtClean="0">
                <a:solidFill>
                  <a:srgbClr val="FF0000"/>
                </a:solidFill>
              </a:rPr>
              <a:t> YELLEN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of Fed Reserve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Rate the Fed charges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DISCOUNT RATE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Buying and Selling of Bonds by the Fed is called…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Open market operations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an inflationary period the Fed will </a:t>
            </a:r>
            <a:r>
              <a:rPr lang="en-US" dirty="0" smtClean="0">
                <a:solidFill>
                  <a:srgbClr val="FF0000"/>
                </a:solidFill>
              </a:rPr>
              <a:t>decrease</a:t>
            </a:r>
            <a:r>
              <a:rPr lang="en-US" dirty="0" smtClean="0"/>
              <a:t> the 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Fed attempts to maximize employment while limiting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Fiscal</a:t>
            </a:r>
            <a:r>
              <a:rPr lang="en-US" dirty="0" smtClean="0"/>
              <a:t>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by politicians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Fiscal</a:t>
            </a:r>
            <a:r>
              <a:rPr lang="en-US" dirty="0" smtClean="0"/>
              <a:t>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expenditure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</a:t>
            </a:r>
            <a:r>
              <a:rPr lang="en-US" dirty="0" smtClean="0">
                <a:solidFill>
                  <a:srgbClr val="FF0000"/>
                </a:solidFill>
              </a:rPr>
              <a:t>Monetary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 Buying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Fiscal</a:t>
            </a:r>
            <a:r>
              <a:rPr lang="en-US" dirty="0" smtClean="0"/>
              <a:t>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 of All Deficits and Surpluses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National debt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or </a:t>
            </a:r>
            <a:r>
              <a:rPr lang="en-US" dirty="0" smtClean="0">
                <a:solidFill>
                  <a:srgbClr val="FF0000"/>
                </a:solidFill>
              </a:rPr>
              <a:t>Monetary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Fiscal</a:t>
            </a:r>
            <a:r>
              <a:rPr lang="en-US" dirty="0" smtClean="0"/>
              <a:t> or Monetary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and the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a recession the Fed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decrease</a:t>
            </a:r>
            <a:r>
              <a:rPr lang="en-US" dirty="0" smtClean="0"/>
              <a:t> the reserve requirement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decrease</a:t>
            </a:r>
            <a:r>
              <a:rPr lang="en-US" dirty="0" smtClean="0"/>
              <a:t> the discount rate</a:t>
            </a:r>
          </a:p>
          <a:p>
            <a:r>
              <a:rPr lang="en-US" smtClean="0">
                <a:solidFill>
                  <a:srgbClr val="FF0000"/>
                </a:solidFill>
              </a:rPr>
              <a:t>buy</a:t>
            </a:r>
            <a:r>
              <a:rPr lang="en-US" smtClean="0"/>
              <a:t> </a:t>
            </a:r>
            <a:r>
              <a:rPr lang="en-US" dirty="0" smtClean="0"/>
              <a:t>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Supply-side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Funny </a:t>
            </a:r>
            <a:r>
              <a:rPr lang="en-US" altLang="en-US" dirty="0" smtClean="0"/>
              <a:t>nickname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>
                <a:solidFill>
                  <a:srgbClr val="FF0000"/>
                </a:solidFill>
              </a:rPr>
              <a:t>Trickle down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32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Spending that Requires Annual Congressional Approval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discretionary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Revenue EQUALS Expenditure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Balanced budget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Largest Mandatory Spending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Social security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1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Expenditure EXCEEDS Revenue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Deficit</a:t>
            </a:r>
          </a:p>
          <a:p>
            <a:endParaRPr lang="en-US" altLang="en-US" dirty="0" smtClean="0">
              <a:solidFill>
                <a:srgbClr val="FF0000"/>
              </a:solidFill>
            </a:endParaRPr>
          </a:p>
          <a:p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257</Words>
  <Application>Microsoft Office PowerPoint</Application>
  <PresentationFormat>On-screen Show (4:3)</PresentationFormat>
  <Paragraphs>90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Sides Game</vt:lpstr>
      <vt:lpstr>Revenue EXCEEDS EXPENDITURE</vt:lpstr>
      <vt:lpstr>Current Debt</vt:lpstr>
      <vt:lpstr>Sum of All Deficits and Surpluses </vt:lpstr>
      <vt:lpstr>Supply-side</vt:lpstr>
      <vt:lpstr>Spending that Requires Annual Congressional Approval</vt:lpstr>
      <vt:lpstr>Revenue EQUALS Expenditure</vt:lpstr>
      <vt:lpstr>Largest Mandatory Spending</vt:lpstr>
      <vt:lpstr>Expenditure EXCEEDS Revenue</vt:lpstr>
      <vt:lpstr>Largest Discretionary Spending</vt:lpstr>
      <vt:lpstr>2016 Deficit</vt:lpstr>
      <vt:lpstr>2016 Revenue</vt:lpstr>
      <vt:lpstr>2016 Expenditure</vt:lpstr>
      <vt:lpstr>Aggregate Means</vt:lpstr>
      <vt:lpstr>Largest Source of Revenue</vt:lpstr>
      <vt:lpstr>Supply-side</vt:lpstr>
      <vt:lpstr>Example of Excise Tax</vt:lpstr>
      <vt:lpstr>Example of Payroll Tax</vt:lpstr>
      <vt:lpstr>Adam Smith Book</vt:lpstr>
      <vt:lpstr>Demand-side</vt:lpstr>
      <vt:lpstr>PL stands for</vt:lpstr>
      <vt:lpstr>Output Measurement</vt:lpstr>
      <vt:lpstr>Laissez-Faire</vt:lpstr>
      <vt:lpstr>Keynes supported demand-side</vt:lpstr>
      <vt:lpstr>Reagan supported supply-side</vt:lpstr>
      <vt:lpstr>Invisible Hand</vt:lpstr>
      <vt:lpstr>Monetary Policy</vt:lpstr>
      <vt:lpstr>Anything generally accepted as payment</vt:lpstr>
      <vt:lpstr>When prices increase and the value of each dollar decreases</vt:lpstr>
      <vt:lpstr>Current Fed chairman</vt:lpstr>
      <vt:lpstr># of Fed Reserve Banks</vt:lpstr>
      <vt:lpstr>Interest Rate the Fed charges banks</vt:lpstr>
      <vt:lpstr>Buying and Selling of Bonds by the Fed is called…</vt:lpstr>
      <vt:lpstr>During an inflationary period the Fed will decrease the money supply</vt:lpstr>
      <vt:lpstr>The Fed attempts to maximize employment while limiting …</vt:lpstr>
      <vt:lpstr>Fiscal or Monetary</vt:lpstr>
      <vt:lpstr>Fiscal or Monetary</vt:lpstr>
      <vt:lpstr>Fiscal or Monetary</vt:lpstr>
      <vt:lpstr>Fiscal or Monetary</vt:lpstr>
      <vt:lpstr>Fiscal or Monetary</vt:lpstr>
      <vt:lpstr>Fiscal or Monetary</vt:lpstr>
      <vt:lpstr>During a recession the Fed should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Sides Game</dc:title>
  <dc:creator>EPSD</dc:creator>
  <cp:lastModifiedBy>EPSD</cp:lastModifiedBy>
  <cp:revision>2</cp:revision>
  <dcterms:created xsi:type="dcterms:W3CDTF">2017-01-11T19:48:12Z</dcterms:created>
  <dcterms:modified xsi:type="dcterms:W3CDTF">2017-01-11T19:55:49Z</dcterms:modified>
</cp:coreProperties>
</file>