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8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6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9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7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2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76C3-88A4-46AA-876F-A57B043C33D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5A59-D162-4F24-9FE4-2C54D70F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9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 Barriers to Entry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5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Long Run Economic Profit = ZERO</a:t>
            </a:r>
            <a:br>
              <a:rPr lang="en-US" b="1" u="sng" dirty="0" smtClean="0"/>
            </a:br>
            <a:r>
              <a:rPr lang="en-US" b="1" u="sng" dirty="0" smtClean="0"/>
              <a:t>2 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Perfect Competition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Monopolistic Competition</a:t>
            </a:r>
          </a:p>
          <a:p>
            <a:r>
              <a:rPr lang="en-US" dirty="0" smtClean="0"/>
              <a:t>Product 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3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a fixed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</a:p>
          <a:p>
            <a:r>
              <a:rPr lang="en-US" dirty="0" smtClean="0"/>
              <a:t>Cheese for a Pizza Shop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Lease on Building</a:t>
            </a:r>
          </a:p>
          <a:p>
            <a:r>
              <a:rPr lang="en-US" dirty="0" smtClean="0"/>
              <a:t>Plastic spoons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short run, Marginal Cost usually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Increases</a:t>
            </a:r>
          </a:p>
          <a:p>
            <a:r>
              <a:rPr lang="en-US" dirty="0" smtClean="0"/>
              <a:t>Decreases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3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short run, Marginal Productivity usually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Decreases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9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Benefit always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Diminishes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8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Legal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Capital Costs</a:t>
            </a:r>
          </a:p>
          <a:p>
            <a:r>
              <a:rPr lang="en-US" dirty="0" smtClean="0"/>
              <a:t>Consumer Loyalty</a:t>
            </a:r>
          </a:p>
          <a:p>
            <a:r>
              <a:rPr lang="en-US" dirty="0" smtClean="0"/>
              <a:t>Control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41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Economies of Scale</a:t>
            </a:r>
          </a:p>
          <a:p>
            <a:r>
              <a:rPr lang="en-US" dirty="0" smtClean="0"/>
              <a:t>Legal</a:t>
            </a:r>
          </a:p>
          <a:p>
            <a:r>
              <a:rPr lang="en-US" dirty="0" smtClean="0"/>
              <a:t>Capital Costs</a:t>
            </a:r>
          </a:p>
          <a:p>
            <a:r>
              <a:rPr lang="en-US" dirty="0" smtClean="0"/>
              <a:t>Consumer Loyalty</a:t>
            </a:r>
          </a:p>
          <a:p>
            <a:r>
              <a:rPr lang="en-US" dirty="0" smtClean="0"/>
              <a:t>Control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Liquor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Legal</a:t>
            </a:r>
          </a:p>
          <a:p>
            <a:r>
              <a:rPr lang="en-US" dirty="0" smtClean="0"/>
              <a:t>Capital Costs</a:t>
            </a:r>
          </a:p>
          <a:p>
            <a:r>
              <a:rPr lang="en-US" dirty="0" smtClean="0"/>
              <a:t>Consumer Loyalty</a:t>
            </a:r>
          </a:p>
          <a:p>
            <a:r>
              <a:rPr lang="en-US" dirty="0" smtClean="0"/>
              <a:t>Control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4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Monopoly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Natural Monopoly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9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Approves and Denies Mergers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3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Barriers to Entry (2 answers)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Perfect Competition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5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Horizontal Merger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Answers vary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Burger King and McDonalds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57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Vertical Merger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Answers Vary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Steel Company and Railroad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55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Profit Maximizing Quantity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MR = MC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83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Perfect Competition,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 is the same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Price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99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Higher or Lower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higher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69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 a Q of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Fixed cost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33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firms in a perfectly competitive market are earning ZERO economic profit, firms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Enter</a:t>
            </a:r>
          </a:p>
          <a:p>
            <a:r>
              <a:rPr lang="en-US" dirty="0" smtClean="0"/>
              <a:t>Exit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neither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9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 is a 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cartel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84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Max. </a:t>
            </a:r>
            <a:r>
              <a:rPr lang="en-US" dirty="0" smtClean="0"/>
              <a:t>Q </a:t>
            </a:r>
            <a:r>
              <a:rPr lang="en-US" dirty="0" smtClean="0">
                <a:solidFill>
                  <a:srgbClr val="FF0000"/>
                </a:solidFill>
              </a:rPr>
              <a:t>=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29960" r="24367" b="15341"/>
          <a:stretch/>
        </p:blipFill>
        <p:spPr bwMode="auto">
          <a:xfrm>
            <a:off x="304800" y="1371600"/>
            <a:ext cx="8385629" cy="53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903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 at </a:t>
            </a:r>
            <a:r>
              <a:rPr lang="en-US" dirty="0" smtClean="0"/>
              <a:t>Q8 </a:t>
            </a:r>
            <a:r>
              <a:rPr lang="en-US" dirty="0" smtClean="0">
                <a:solidFill>
                  <a:srgbClr val="FF0000"/>
                </a:solidFill>
              </a:rPr>
              <a:t>= 160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29960" r="24367" b="15341"/>
          <a:stretch/>
        </p:blipFill>
        <p:spPr bwMode="auto">
          <a:xfrm>
            <a:off x="304800" y="1371600"/>
            <a:ext cx="8385629" cy="53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9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Interdependence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48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at </a:t>
            </a:r>
            <a:r>
              <a:rPr lang="en-US" dirty="0" smtClean="0"/>
              <a:t>Q4 </a:t>
            </a:r>
            <a:r>
              <a:rPr lang="en-US" dirty="0" smtClean="0">
                <a:solidFill>
                  <a:srgbClr val="FF0000"/>
                </a:solidFill>
              </a:rPr>
              <a:t>= 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29960" r="24367" b="15341"/>
          <a:stretch/>
        </p:blipFill>
        <p:spPr bwMode="auto">
          <a:xfrm>
            <a:off x="304800" y="1371600"/>
            <a:ext cx="8385629" cy="53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643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at </a:t>
            </a:r>
            <a:r>
              <a:rPr lang="en-US" dirty="0" smtClean="0"/>
              <a:t>Q8 </a:t>
            </a:r>
            <a:r>
              <a:rPr lang="en-US" dirty="0" smtClean="0">
                <a:solidFill>
                  <a:srgbClr val="FF0000"/>
                </a:solidFill>
              </a:rPr>
              <a:t>= 60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29960" r="24367" b="15341"/>
          <a:stretch/>
        </p:blipFill>
        <p:spPr bwMode="auto">
          <a:xfrm>
            <a:off x="304800" y="1371600"/>
            <a:ext cx="8385629" cy="53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83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</a:t>
            </a:r>
            <a:r>
              <a:rPr lang="en-US" dirty="0" smtClean="0"/>
              <a:t>Cost </a:t>
            </a:r>
            <a:r>
              <a:rPr lang="en-US" dirty="0" smtClean="0">
                <a:solidFill>
                  <a:srgbClr val="FF0000"/>
                </a:solidFill>
              </a:rPr>
              <a:t>= 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2" t="29960" r="24367" b="15341"/>
          <a:stretch/>
        </p:blipFill>
        <p:spPr bwMode="auto">
          <a:xfrm>
            <a:off x="304800" y="1371600"/>
            <a:ext cx="8385629" cy="53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29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Taker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2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 Farming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Maker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9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Close Substitutes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2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Unique product, but many close substitutes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3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Compete</a:t>
            </a:r>
            <a:r>
              <a:rPr lang="en-US" dirty="0" smtClean="0"/>
              <a:t> through Quality and Advertising</a:t>
            </a:r>
            <a:br>
              <a:rPr lang="en-US" dirty="0" smtClean="0"/>
            </a:br>
            <a:r>
              <a:rPr lang="en-US" dirty="0" smtClean="0"/>
              <a:t>2 Best Answers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Monopolistic Competition</a:t>
            </a:r>
          </a:p>
          <a:p>
            <a:r>
              <a:rPr lang="en-US" dirty="0" smtClean="0"/>
              <a:t>Identical Product Oligopoly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Differentiated Product 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9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299</Words>
  <Application>Microsoft Office PowerPoint</Application>
  <PresentationFormat>On-screen Show (4:3)</PresentationFormat>
  <Paragraphs>118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Impossible Barriers to Entry</vt:lpstr>
      <vt:lpstr>No Barriers to Entry (2 answers)</vt:lpstr>
      <vt:lpstr>Interdependence</vt:lpstr>
      <vt:lpstr>Price Taker</vt:lpstr>
      <vt:lpstr>Soybean Farming</vt:lpstr>
      <vt:lpstr>Price Maker</vt:lpstr>
      <vt:lpstr>No Close Substitutes</vt:lpstr>
      <vt:lpstr>Unique product, but many close substitutes</vt:lpstr>
      <vt:lpstr>Compete through Quality and Advertising 2 Best Answers</vt:lpstr>
      <vt:lpstr>Long Run Economic Profit = ZERO 2 Answers</vt:lpstr>
      <vt:lpstr>Which is a fixed cost?</vt:lpstr>
      <vt:lpstr>In the short run, Marginal Cost usually</vt:lpstr>
      <vt:lpstr>In the short run, Marginal Productivity usually</vt:lpstr>
      <vt:lpstr>Marginal Benefit always</vt:lpstr>
      <vt:lpstr>Airline</vt:lpstr>
      <vt:lpstr>Walmart</vt:lpstr>
      <vt:lpstr>Liquor Stores</vt:lpstr>
      <vt:lpstr>PPL</vt:lpstr>
      <vt:lpstr>Approves and Denies Mergers</vt:lpstr>
      <vt:lpstr>Example: Horizontal Merger</vt:lpstr>
      <vt:lpstr>Example: Vertical Merger</vt:lpstr>
      <vt:lpstr>Profit Maximizing Quantity of Production</vt:lpstr>
      <vt:lpstr>In Perfect Competition,</vt:lpstr>
      <vt:lpstr>Monopolies</vt:lpstr>
      <vt:lpstr>Total Cost a Q of 0</vt:lpstr>
      <vt:lpstr>If firms in a perfectly competitive market are earning ZERO economic profit, firms will</vt:lpstr>
      <vt:lpstr>OPEC is a ______</vt:lpstr>
      <vt:lpstr>Profit Max. Q = 8</vt:lpstr>
      <vt:lpstr>TR at Q8 = 160</vt:lpstr>
      <vt:lpstr>Price at Q4 = 20</vt:lpstr>
      <vt:lpstr>Profit at Q8 = 60</vt:lpstr>
      <vt:lpstr>Fixed Cost = 9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Impossible Barriers to Entry</dc:title>
  <dc:creator>EPSD</dc:creator>
  <cp:lastModifiedBy>EPSD</cp:lastModifiedBy>
  <cp:revision>3</cp:revision>
  <dcterms:created xsi:type="dcterms:W3CDTF">2014-11-21T12:48:56Z</dcterms:created>
  <dcterms:modified xsi:type="dcterms:W3CDTF">2014-11-25T02:14:37Z</dcterms:modified>
</cp:coreProperties>
</file>